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Poppins Bold" panose="00000800000000000000"/>
      <p:bold r:id="rId18"/>
    </p:embeddedFont>
    <p:embeddedFont>
      <p:font typeface="Josefin Sans Regular" panose="00000500000000000000"/>
      <p:regular r:id="rId19"/>
    </p:embeddedFont>
    <p:embeddedFont>
      <p:font typeface="Poppins" panose="0000050000000000000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72"/>
        <p:guide pos="2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.svg"/><Relationship Id="rId7" Type="http://schemas.openxmlformats.org/officeDocument/2006/relationships/image" Target="../media/image5.png"/><Relationship Id="rId6" Type="http://schemas.openxmlformats.org/officeDocument/2006/relationships/image" Target="../media/image2.svg"/><Relationship Id="rId5" Type="http://schemas.openxmlformats.org/officeDocument/2006/relationships/image" Target="../media/image4.png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.svg"/><Relationship Id="rId7" Type="http://schemas.openxmlformats.org/officeDocument/2006/relationships/image" Target="../media/image5.png"/><Relationship Id="rId6" Type="http://schemas.openxmlformats.org/officeDocument/2006/relationships/image" Target="../media/image2.svg"/><Relationship Id="rId5" Type="http://schemas.openxmlformats.org/officeDocument/2006/relationships/image" Target="../media/image4.png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0" y="0"/>
            <a:ext cx="18288000" cy="5941105"/>
            <a:chOff x="0" y="0"/>
            <a:chExt cx="24384000" cy="792147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25604" b="25604"/>
            <a:stretch>
              <a:fillRect/>
            </a:stretch>
          </p:blipFill>
          <p:spPr>
            <a:xfrm>
              <a:off x="0" y="0"/>
              <a:ext cx="24384000" cy="7921474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3747863" y="6961342"/>
            <a:ext cx="2412069" cy="0"/>
          </a:xfrm>
          <a:prstGeom prst="line">
            <a:avLst/>
          </a:prstGeom>
          <a:ln w="9525" cap="flat">
            <a:solidFill>
              <a:srgbClr val="0314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747863" y="7842658"/>
            <a:ext cx="2412069" cy="0"/>
          </a:xfrm>
          <a:prstGeom prst="line">
            <a:avLst/>
          </a:prstGeom>
          <a:ln w="9525" cap="flat">
            <a:solidFill>
              <a:srgbClr val="0314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3797288" y="8628623"/>
            <a:ext cx="2412069" cy="0"/>
          </a:xfrm>
          <a:prstGeom prst="line">
            <a:avLst/>
          </a:prstGeom>
          <a:ln w="9525" cap="flat">
            <a:solidFill>
              <a:srgbClr val="0314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3797288" y="9517008"/>
            <a:ext cx="2412069" cy="0"/>
          </a:xfrm>
          <a:prstGeom prst="line">
            <a:avLst/>
          </a:prstGeom>
          <a:ln w="9525" cap="flat">
            <a:solidFill>
              <a:srgbClr val="0314F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468135">
            <a:off x="16582669" y="6035167"/>
            <a:ext cx="3410661" cy="64462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36235" y="7070252"/>
            <a:ext cx="2273643" cy="87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3132478"/>
            <a:ext cx="7807161" cy="2422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0"/>
              </a:lnSpc>
            </a:pPr>
            <a:r>
              <a:rPr lang="en-US" sz="17000">
                <a:solidFill>
                  <a:srgbClr val="FFFFFF"/>
                </a:solidFill>
                <a:latin typeface="Poppins Bold" panose="00000800000000000000"/>
              </a:rPr>
              <a:t>DIGGID</a:t>
            </a:r>
            <a:endParaRPr lang="en-US" sz="17000">
              <a:solidFill>
                <a:srgbClr val="FFFFFF"/>
              </a:solidFill>
              <a:latin typeface="Poppins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36235" y="7978773"/>
            <a:ext cx="691365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131313"/>
                </a:solidFill>
                <a:latin typeface="Poppins Bold" panose="00000800000000000000"/>
              </a:rPr>
              <a:t>WAHYU AGUNG LAKSONO</a:t>
            </a:r>
            <a:endParaRPr lang="en-US" sz="3800">
              <a:solidFill>
                <a:srgbClr val="131313"/>
              </a:solidFill>
              <a:latin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747863" y="6484030"/>
            <a:ext cx="1750459" cy="29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0"/>
              </a:lnSpc>
            </a:pPr>
            <a:r>
              <a:rPr lang="en-US" sz="2185">
                <a:solidFill>
                  <a:srgbClr val="131313"/>
                </a:solidFill>
                <a:latin typeface="Josefin Sans Regular" panose="00000500000000000000"/>
              </a:rPr>
              <a:t>Pengenalan</a:t>
            </a:r>
            <a:endParaRPr lang="en-US" sz="2185">
              <a:solidFill>
                <a:srgbClr val="131313"/>
              </a:solidFill>
              <a:latin typeface="Josefin Sans Regular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797288" y="8158381"/>
            <a:ext cx="2008943" cy="29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0"/>
              </a:lnSpc>
            </a:pPr>
            <a:r>
              <a:rPr lang="en-US" sz="2185">
                <a:solidFill>
                  <a:srgbClr val="131313"/>
                </a:solidFill>
                <a:latin typeface="Josefin Sans Regular" panose="00000500000000000000"/>
              </a:rPr>
              <a:t>Alur Aplikasi</a:t>
            </a:r>
            <a:endParaRPr lang="en-US" sz="2185">
              <a:solidFill>
                <a:srgbClr val="131313"/>
              </a:solidFill>
              <a:latin typeface="Josefin Sans Regular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747863" y="7372397"/>
            <a:ext cx="2412069" cy="29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0"/>
              </a:lnSpc>
            </a:pPr>
            <a:r>
              <a:rPr lang="en-US" sz="2185">
                <a:solidFill>
                  <a:srgbClr val="131313"/>
                </a:solidFill>
                <a:latin typeface="Josefin Sans Regular" panose="00000500000000000000"/>
              </a:rPr>
              <a:t>Latar Belakang</a:t>
            </a:r>
            <a:endParaRPr lang="en-US" sz="2185">
              <a:solidFill>
                <a:srgbClr val="131313"/>
              </a:solidFill>
              <a:latin typeface="Josefin Sans Regular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797288" y="9046747"/>
            <a:ext cx="1701034" cy="29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0"/>
              </a:lnSpc>
            </a:pPr>
            <a:r>
              <a:rPr lang="en-US" sz="2185">
                <a:solidFill>
                  <a:srgbClr val="131313"/>
                </a:solidFill>
                <a:latin typeface="Josefin Sans Regular" panose="00000500000000000000"/>
              </a:rPr>
              <a:t>ERD</a:t>
            </a:r>
            <a:endParaRPr lang="en-US" sz="2185">
              <a:solidFill>
                <a:srgbClr val="131313"/>
              </a:solidFill>
              <a:latin typeface="Josefin Sans Regular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36235" y="8654267"/>
            <a:ext cx="6492284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131313"/>
                </a:solidFill>
                <a:latin typeface="Poppins" panose="00000500000000000000"/>
              </a:rPr>
              <a:t>XII RPL-1</a:t>
            </a:r>
            <a:endParaRPr lang="en-US" sz="2800">
              <a:solidFill>
                <a:srgbClr val="131313"/>
              </a:solidFill>
              <a:latin typeface="Poppins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35858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59150" y="4644028"/>
            <a:ext cx="17526005" cy="531622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88807" y="3763432"/>
            <a:ext cx="691365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131313"/>
                </a:solidFill>
                <a:latin typeface="Poppins Bold" panose="00000800000000000000"/>
              </a:rPr>
              <a:t>ALUR APLIKASI (USER)</a:t>
            </a:r>
            <a:endParaRPr lang="en-US" sz="3800">
              <a:solidFill>
                <a:srgbClr val="131313"/>
              </a:solidFill>
              <a:latin typeface="Poppins Bold" panose="000008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9628232" y="0"/>
            <a:ext cx="8659768" cy="10287000"/>
            <a:chOff x="0" y="0"/>
            <a:chExt cx="11546357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1939" r="21939"/>
            <a:stretch>
              <a:fillRect/>
            </a:stretch>
          </p:blipFill>
          <p:spPr>
            <a:xfrm>
              <a:off x="0" y="0"/>
              <a:ext cx="11546357" cy="137160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100000">
            <a:off x="-1116279" y="7081834"/>
            <a:ext cx="3410661" cy="6446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32657" y="430529"/>
            <a:ext cx="1409956" cy="54229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14582" y="316229"/>
            <a:ext cx="691365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131313"/>
                </a:solidFill>
                <a:latin typeface="Poppins Bold" panose="00000800000000000000"/>
              </a:rPr>
              <a:t>ERD</a:t>
            </a:r>
            <a:endParaRPr lang="en-US" sz="3800">
              <a:solidFill>
                <a:srgbClr val="131313"/>
              </a:solidFill>
              <a:latin typeface="Poppins Bold" panose="0000080000000000000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7"/>
          <a:stretch>
            <a:fillRect/>
          </a:stretch>
        </p:blipFill>
        <p:spPr>
          <a:xfrm>
            <a:off x="685800" y="952500"/>
            <a:ext cx="8101965" cy="9238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0" y="0"/>
            <a:ext cx="18288000" cy="5941105"/>
            <a:chOff x="0" y="0"/>
            <a:chExt cx="24384000" cy="792147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25604" b="25604"/>
            <a:stretch>
              <a:fillRect/>
            </a:stretch>
          </p:blipFill>
          <p:spPr>
            <a:xfrm>
              <a:off x="0" y="0"/>
              <a:ext cx="24384000" cy="7921474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468135">
            <a:off x="16582669" y="6035167"/>
            <a:ext cx="3410661" cy="6446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007179" y="6665919"/>
            <a:ext cx="2273643" cy="8744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721844" y="7747431"/>
            <a:ext cx="8844312" cy="1184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131313"/>
                </a:solidFill>
                <a:latin typeface="Poppins Bold" panose="00000800000000000000"/>
              </a:rPr>
              <a:t>TERIMA KASIH :)</a:t>
            </a:r>
            <a:endParaRPr lang="en-US" sz="6600">
              <a:solidFill>
                <a:srgbClr val="131313"/>
              </a:solidFill>
              <a:latin typeface="Poppins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10876635" y="0"/>
            <a:ext cx="7411365" cy="10287000"/>
            <a:chOff x="0" y="0"/>
            <a:chExt cx="988182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6014" r="26014"/>
            <a:stretch>
              <a:fillRect/>
            </a:stretch>
          </p:blipFill>
          <p:spPr>
            <a:xfrm>
              <a:off x="0" y="0"/>
              <a:ext cx="9881820" cy="137160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36235" y="591461"/>
            <a:ext cx="1409956" cy="54229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36235" y="1336055"/>
            <a:ext cx="691365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131313"/>
                </a:solidFill>
                <a:latin typeface="Poppins Bold" panose="00000800000000000000"/>
              </a:rPr>
              <a:t>PENGENALAN</a:t>
            </a:r>
            <a:endParaRPr lang="en-US" sz="3800">
              <a:solidFill>
                <a:srgbClr val="131313"/>
              </a:solidFill>
              <a:latin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36235" y="2382536"/>
            <a:ext cx="8007765" cy="176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5"/>
              </a:lnSpc>
            </a:pPr>
            <a:r>
              <a:rPr lang="en-US" sz="2185">
                <a:solidFill>
                  <a:srgbClr val="131313"/>
                </a:solidFill>
                <a:latin typeface="Josefin Sans Regular" panose="00000500000000000000"/>
              </a:rPr>
              <a:t>DIGGID adalah sebuah platform pembelajaran berbasis website. Di dalam DIGGID terdapat kelas/kursus yang dapat dibeli oleh pengguna untuk digunakan sebagai bahan belajar oleh mereka.</a:t>
            </a:r>
            <a:endParaRPr lang="en-US" sz="2185">
              <a:solidFill>
                <a:srgbClr val="131313"/>
              </a:solidFill>
              <a:latin typeface="Josefin Sans Regular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6235" y="4524797"/>
            <a:ext cx="8007765" cy="87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5"/>
              </a:lnSpc>
            </a:pPr>
            <a:r>
              <a:rPr lang="en-US" sz="2185">
                <a:solidFill>
                  <a:srgbClr val="131313"/>
                </a:solidFill>
                <a:latin typeface="Josefin Sans Regular" panose="00000500000000000000"/>
              </a:rPr>
              <a:t>DIGGID menyediakan kelas/kursus serta kemudahan dalam mengakses materi di dalamnya.</a:t>
            </a:r>
            <a:endParaRPr lang="en-US" sz="2185">
              <a:solidFill>
                <a:srgbClr val="131313"/>
              </a:solidFill>
              <a:latin typeface="Josefin Sans Regular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0" y="0"/>
            <a:ext cx="7411365" cy="10287000"/>
            <a:chOff x="0" y="0"/>
            <a:chExt cx="988182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6014" r="26014"/>
            <a:stretch>
              <a:fillRect/>
            </a:stretch>
          </p:blipFill>
          <p:spPr>
            <a:xfrm>
              <a:off x="0" y="0"/>
              <a:ext cx="9881820" cy="137160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150747" y="591461"/>
            <a:ext cx="1409956" cy="54229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150747" y="1336055"/>
            <a:ext cx="691365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131313"/>
                </a:solidFill>
                <a:latin typeface="Poppins Bold" panose="00000800000000000000"/>
              </a:rPr>
              <a:t>LATAR BELAKANG</a:t>
            </a:r>
            <a:endParaRPr lang="en-US" sz="3800">
              <a:solidFill>
                <a:srgbClr val="131313"/>
              </a:solidFill>
              <a:latin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50747" y="2467538"/>
            <a:ext cx="8007765" cy="176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5"/>
              </a:lnSpc>
            </a:pPr>
            <a:r>
              <a:rPr lang="en-US" sz="2185">
                <a:solidFill>
                  <a:srgbClr val="131313"/>
                </a:solidFill>
                <a:latin typeface="Josefin Sans Regular" panose="00000500000000000000"/>
              </a:rPr>
              <a:t>Di zaman sekarang kita dapat mempelajari skill-skill baru dengan mudah melalui internet. Namun beberapa orang masih belum tahu di mana mereka bisa mendapatkan akses untuk belajar.</a:t>
            </a:r>
            <a:endParaRPr lang="en-US" sz="2185">
              <a:solidFill>
                <a:srgbClr val="131313"/>
              </a:solidFill>
              <a:latin typeface="Josefin Sans Regular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50747" y="4456113"/>
            <a:ext cx="8007765" cy="132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5"/>
              </a:lnSpc>
            </a:pPr>
            <a:r>
              <a:rPr lang="en-US" sz="2185">
                <a:solidFill>
                  <a:srgbClr val="131313"/>
                </a:solidFill>
                <a:latin typeface="Josefin Sans Regular" panose="00000500000000000000"/>
              </a:rPr>
              <a:t>DIGGID menyediakan pembelajaran yang menarik berbasis video sehingga pengguna dapat mengaksesnya kapanpun dan dimanapun.</a:t>
            </a:r>
            <a:endParaRPr lang="en-US" sz="2185">
              <a:solidFill>
                <a:srgbClr val="131313"/>
              </a:solidFill>
              <a:latin typeface="Josefin Sans Regular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35858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06883" y="3877732"/>
            <a:ext cx="1409956" cy="54229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88807" y="3763432"/>
            <a:ext cx="691365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131313"/>
                </a:solidFill>
                <a:latin typeface="Poppins Bold" panose="00000800000000000000"/>
              </a:rPr>
              <a:t>ALUR APLIKASI (ADMIN)</a:t>
            </a:r>
            <a:endParaRPr lang="en-US" sz="3800">
              <a:solidFill>
                <a:srgbClr val="131313"/>
              </a:solidFill>
              <a:latin typeface="Poppins Bold" panose="00000800000000000000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381000" y="4686300"/>
            <a:ext cx="13794105" cy="5495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35858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1221" y="4876588"/>
            <a:ext cx="17615876" cy="36185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88807" y="3763432"/>
            <a:ext cx="691365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131313"/>
                </a:solidFill>
                <a:latin typeface="Poppins Bold" panose="00000800000000000000"/>
              </a:rPr>
              <a:t>ALUR APLIKASI (ADMIN)</a:t>
            </a:r>
            <a:endParaRPr lang="en-US" sz="3800">
              <a:solidFill>
                <a:srgbClr val="131313"/>
              </a:solidFill>
              <a:latin typeface="Poppins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35858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2108" y="4609888"/>
            <a:ext cx="8093077" cy="565428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88807" y="3763432"/>
            <a:ext cx="691365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131313"/>
                </a:solidFill>
                <a:latin typeface="Poppins Bold" panose="00000800000000000000"/>
              </a:rPr>
              <a:t>ALUR APLIKASI (ADMIN)</a:t>
            </a:r>
            <a:endParaRPr lang="en-US" sz="3800">
              <a:solidFill>
                <a:srgbClr val="131313"/>
              </a:solidFill>
              <a:latin typeface="Poppins Bold" panose="000008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35858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9003" y="4554116"/>
            <a:ext cx="14269868" cy="574956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88807" y="3763432"/>
            <a:ext cx="691365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131313"/>
                </a:solidFill>
                <a:latin typeface="Poppins Bold" panose="00000800000000000000"/>
              </a:rPr>
              <a:t>ALUR APLIKASI (USER)</a:t>
            </a:r>
            <a:endParaRPr lang="en-US" sz="3800">
              <a:solidFill>
                <a:srgbClr val="131313"/>
              </a:solidFill>
              <a:latin typeface="Poppins Bold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35858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4223" y="4643983"/>
            <a:ext cx="17222788" cy="46573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88807" y="3763432"/>
            <a:ext cx="691365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131313"/>
                </a:solidFill>
                <a:latin typeface="Poppins Bold" panose="00000800000000000000"/>
              </a:rPr>
              <a:t>ALUR APLIKASI (USER)</a:t>
            </a:r>
            <a:endParaRPr lang="en-US" sz="3800">
              <a:solidFill>
                <a:srgbClr val="131313"/>
              </a:solidFill>
              <a:latin typeface="Poppins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57000"/>
          </a:blip>
          <a:srcRect l="5092" t="10185" r="50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0" y="0"/>
            <a:ext cx="18288000" cy="3448285"/>
            <a:chOff x="0" y="0"/>
            <a:chExt cx="24384000" cy="45977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35858" b="35858"/>
            <a:stretch>
              <a:fillRect/>
            </a:stretch>
          </p:blipFill>
          <p:spPr>
            <a:xfrm>
              <a:off x="0" y="0"/>
              <a:ext cx="24384000" cy="4597713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282667">
            <a:off x="-569095" y="-2194433"/>
            <a:ext cx="3410661" cy="6446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06883" y="3877732"/>
            <a:ext cx="1409956" cy="5422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6883" y="4876588"/>
            <a:ext cx="16517331" cy="300753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88807" y="3763432"/>
            <a:ext cx="691365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131313"/>
                </a:solidFill>
                <a:latin typeface="Poppins Bold" panose="00000800000000000000"/>
              </a:rPr>
              <a:t>ALUR APLIKASI (USER)</a:t>
            </a:r>
            <a:endParaRPr lang="en-US" sz="3800">
              <a:solidFill>
                <a:srgbClr val="131313"/>
              </a:solidFill>
              <a:latin typeface="Poppins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WPS Presentation</Application>
  <PresentationFormat>On-screen Show (4:3)</PresentationFormat>
  <Paragraphs>44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Poppins Bold</vt:lpstr>
      <vt:lpstr>Josefin Sans Regular</vt:lpstr>
      <vt:lpstr>Poppins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Merah Putih Simpel Modern Profesional Bisnis Perusahaan Presentasi</dc:title>
  <dc:creator/>
  <cp:lastModifiedBy>user</cp:lastModifiedBy>
  <cp:revision>4</cp:revision>
  <dcterms:created xsi:type="dcterms:W3CDTF">2006-08-16T00:00:00Z</dcterms:created>
  <dcterms:modified xsi:type="dcterms:W3CDTF">2023-02-27T10:21:01Z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6FB8094E127743FB9AE4C6B02637E8F9</vt:lpwstr>
  </property>
  <property fmtid="{D5CDD505-2E9C-101B-9397-08002B2CF9AE}" pid="3" name="KSOProductBuildVer">
    <vt:lpwstr>1033-11.2.0.11494</vt:lpwstr>
  </property>
</Properties>
</file>